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12192000" cy="6858000"/>
  <p:notesSz cx="7559675" cy="10691813"/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SV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SV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SV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SV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SV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SV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SV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SV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SV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SV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SV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SV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SV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SV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SV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SV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SV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SV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SV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SV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SV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SV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1523880" y="1122480"/>
            <a:ext cx="9143640" cy="11066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SV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SV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SV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SV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SV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SV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SV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SV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SV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SV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SV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SV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SV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SV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SV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SV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SV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SV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SV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SV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SV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SV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SV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SV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SV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SV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SV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SV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SV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SV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SV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SV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SV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SV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1523880" y="1122480"/>
            <a:ext cx="9143640" cy="11066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SV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SV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SV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SV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SV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SV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SV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SV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SV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SV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SV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SV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s-ES" sz="6000" b="0" strike="noStrike" spc="-1">
                <a:solidFill>
                  <a:srgbClr val="000000"/>
                </a:solidFill>
                <a:latin typeface="Calibri Light"/>
              </a:rPr>
              <a:t>Haga clic para modificar el estilo de título del patrón</a:t>
            </a:r>
            <a:endParaRPr lang="es-SV" sz="6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  <a:buNone/>
            </a:pPr>
            <a:fld id="{76ADDBFA-1750-4F1B-BD22-EDC3D3C41E33}" type="datetime">
              <a:rPr lang="es-SV" sz="1200" b="0" strike="noStrike" spc="-1">
                <a:solidFill>
                  <a:srgbClr val="8B8B8B"/>
                </a:solidFill>
                <a:latin typeface="Calibri"/>
              </a:rPr>
              <a:t>26/7/2022</a:t>
            </a:fld>
            <a:endParaRPr lang="es-ES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endParaRPr lang="es-ES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  <a:buNone/>
            </a:pPr>
            <a:fld id="{D6D92434-B17F-44C6-8F2A-0E52C244F7A4}" type="slidenum">
              <a:rPr lang="es-SV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es-ES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SV" sz="2800" b="0" strike="noStrike" spc="-1">
                <a:solidFill>
                  <a:srgbClr val="000000"/>
                </a:solidFill>
                <a:latin typeface="Calibri"/>
              </a:rPr>
              <a:t>Pulse para editar el formato de texto del 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SV" sz="2000" b="0" strike="noStrike" spc="-1">
                <a:solidFill>
                  <a:srgbClr val="000000"/>
                </a:solidFill>
                <a:latin typeface="Calibri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SV" sz="1800" b="0" strike="noStrike" spc="-1">
                <a:solidFill>
                  <a:srgbClr val="000000"/>
                </a:solidFill>
                <a:latin typeface="Calibri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SV" sz="1800" b="0" strike="noStrike" spc="-1">
                <a:solidFill>
                  <a:srgbClr val="000000"/>
                </a:solidFill>
                <a:latin typeface="Calibri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SV" sz="2000" b="0" strike="noStrike" spc="-1">
                <a:solidFill>
                  <a:srgbClr val="000000"/>
                </a:solidFill>
                <a:latin typeface="Calibri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SV" sz="2000" b="0" strike="noStrike" spc="-1">
                <a:solidFill>
                  <a:srgbClr val="000000"/>
                </a:solidFill>
                <a:latin typeface="Calibri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SV" sz="2000" b="0" strike="noStrike" spc="-1">
                <a:solidFill>
                  <a:srgbClr val="000000"/>
                </a:solidFill>
                <a:latin typeface="Calibri"/>
              </a:rPr>
              <a:t>Séptimo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s-ES" sz="6000" b="0" strike="noStrike" spc="-1">
                <a:solidFill>
                  <a:srgbClr val="000000"/>
                </a:solidFill>
                <a:latin typeface="Calibri Light"/>
              </a:rPr>
              <a:t>Haga clic para modificar el estilo de título del patrón</a:t>
            </a:r>
            <a:endParaRPr lang="es-SV" sz="6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fld id="{80040F23-A440-4821-987C-65D745464D9C}" type="datetime1">
              <a:rPr lang="es-SV" sz="1200" b="0" strike="noStrike" spc="-1">
                <a:solidFill>
                  <a:srgbClr val="8B8B8B"/>
                </a:solidFill>
                <a:latin typeface="Calibri"/>
              </a:rPr>
              <a:t>26/7/2022</a:t>
            </a:fld>
            <a:endParaRPr lang="es-ES" sz="1200" b="0" strike="noStrike" spc="-1"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endParaRPr lang="es-ES" sz="240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DFD59A2B-396D-4218-832A-7679BF82C3DA}" type="slidenum">
              <a:rPr lang="es-SV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es-ES" sz="1200" b="0" strike="noStrike" spc="-1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SV" sz="2800" b="0" strike="noStrike" spc="-1">
                <a:solidFill>
                  <a:srgbClr val="000000"/>
                </a:solidFill>
                <a:latin typeface="Calibri"/>
              </a:rPr>
              <a:t>Pulse para editar el formato de texto del 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SV" sz="2000" b="0" strike="noStrike" spc="-1">
                <a:solidFill>
                  <a:srgbClr val="000000"/>
                </a:solidFill>
                <a:latin typeface="Calibri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SV" sz="1800" b="0" strike="noStrike" spc="-1">
                <a:solidFill>
                  <a:srgbClr val="000000"/>
                </a:solidFill>
                <a:latin typeface="Calibri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SV" sz="1800" b="0" strike="noStrike" spc="-1">
                <a:solidFill>
                  <a:srgbClr val="000000"/>
                </a:solidFill>
                <a:latin typeface="Calibri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SV" sz="2000" b="0" strike="noStrike" spc="-1">
                <a:solidFill>
                  <a:srgbClr val="000000"/>
                </a:solidFill>
                <a:latin typeface="Calibri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SV" sz="2000" b="0" strike="noStrike" spc="-1">
                <a:solidFill>
                  <a:srgbClr val="000000"/>
                </a:solidFill>
                <a:latin typeface="Calibri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SV" sz="2000" b="0" strike="noStrike" spc="-1">
                <a:solidFill>
                  <a:srgbClr val="000000"/>
                </a:solidFill>
                <a:latin typeface="Calibri"/>
              </a:rPr>
              <a:t>Séptimo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Imagen 5"/>
          <p:cNvPicPr/>
          <p:nvPr/>
        </p:nvPicPr>
        <p:blipFill>
          <a:blip r:embed="rId2"/>
          <a:stretch/>
        </p:blipFill>
        <p:spPr>
          <a:xfrm>
            <a:off x="3792240" y="887760"/>
            <a:ext cx="4607280" cy="4607280"/>
          </a:xfrm>
          <a:prstGeom prst="rect">
            <a:avLst/>
          </a:prstGeom>
          <a:ln w="0">
            <a:noFill/>
          </a:ln>
        </p:spPr>
      </p:pic>
      <p:sp>
        <p:nvSpPr>
          <p:cNvPr id="83" name="8 Rectángulo"/>
          <p:cNvSpPr/>
          <p:nvPr/>
        </p:nvSpPr>
        <p:spPr>
          <a:xfrm>
            <a:off x="1542240" y="4634640"/>
            <a:ext cx="9106920" cy="7308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s-SV" sz="2100" b="1" strike="noStrike" spc="-1">
                <a:solidFill>
                  <a:srgbClr val="000000"/>
                </a:solidFill>
                <a:latin typeface="Calibri"/>
              </a:rPr>
              <a:t>INCIDENCIA </a:t>
            </a:r>
            <a:r>
              <a:rPr lang="es-MX" sz="2100" b="1" strike="noStrike" spc="-1">
                <a:solidFill>
                  <a:srgbClr val="000000"/>
                </a:solidFill>
                <a:latin typeface="Calibri"/>
              </a:rPr>
              <a:t>DELICTIVA</a:t>
            </a:r>
            <a:r>
              <a:rPr lang="es-SV" sz="2100" b="1" strike="noStrike" spc="-1">
                <a:solidFill>
                  <a:srgbClr val="000000"/>
                </a:solidFill>
                <a:latin typeface="Calibri"/>
              </a:rPr>
              <a:t> Y PERSONAS DESAPARECIDAS</a:t>
            </a:r>
            <a:endParaRPr lang="es-ES" sz="21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es-SV" sz="2100" b="0" strike="noStrike" spc="-1">
                <a:solidFill>
                  <a:srgbClr val="000000"/>
                </a:solidFill>
                <a:latin typeface="Calibri"/>
              </a:rPr>
              <a:t>DE ENERO A DICIEMBRE 2018-2019 / ENERO A DICIEMBRE 2019-2020</a:t>
            </a:r>
            <a:endParaRPr lang="es-ES" sz="21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7 Rectángulo"/>
          <p:cNvSpPr/>
          <p:nvPr/>
        </p:nvSpPr>
        <p:spPr>
          <a:xfrm>
            <a:off x="3075840" y="947880"/>
            <a:ext cx="5353200" cy="333720"/>
          </a:xfrm>
          <a:prstGeom prst="rect">
            <a:avLst/>
          </a:prstGeom>
          <a:solidFill>
            <a:schemeClr val="bg1">
              <a:lumMod val="50000"/>
            </a:scheme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s-MX" sz="1600" b="1" strike="noStrike" spc="-1">
                <a:solidFill>
                  <a:srgbClr val="FFFFFF"/>
                </a:solidFill>
                <a:latin typeface="Calibri"/>
              </a:rPr>
              <a:t>INCAUTACION DE ARMAS ENE AL 31 DE DIC 2018-2019-2020.</a:t>
            </a:r>
            <a:endParaRPr lang="es-ES" sz="1600" b="0" strike="noStrike" spc="-1">
              <a:latin typeface="Arial"/>
            </a:endParaRPr>
          </a:p>
        </p:txBody>
      </p:sp>
      <p:graphicFrame>
        <p:nvGraphicFramePr>
          <p:cNvPr id="85" name="Tabla 2"/>
          <p:cNvGraphicFramePr/>
          <p:nvPr/>
        </p:nvGraphicFramePr>
        <p:xfrm>
          <a:off x="226080" y="1593000"/>
          <a:ext cx="6386040" cy="4350960"/>
        </p:xfrm>
        <a:graphic>
          <a:graphicData uri="http://schemas.openxmlformats.org/drawingml/2006/table">
            <a:tbl>
              <a:tblPr/>
              <a:tblGrid>
                <a:gridCol w="297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34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47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47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911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918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976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N°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1224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DELEGACIONES Y UNIDADES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2018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2019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2020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DIF 2018-2019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DIF 2019-2020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8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76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1224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DIVISIONES Y UNIDADES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370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473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659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103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186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008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76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1224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SANTA ANA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261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331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224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70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-107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76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1224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SAN MIGUEL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337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266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191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-71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-75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76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1224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SAN SALVADOR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293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323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175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30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-148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76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1224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USULUTAN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230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196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154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-34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-42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76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1224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SONSONATE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301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215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148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-86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-67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76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1224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SS NORTE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210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189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131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-21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-58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76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1224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AHUACHAPAN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207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172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122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-35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-50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76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1224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CUSCATLAN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152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105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94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-47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-11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76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1224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LA PAZ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124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121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92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-3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-29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76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1224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LA UNION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168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128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86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-40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-42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76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1224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LL C-S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176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156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85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-20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-71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76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1224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SOYAPANGO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207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154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81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-53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-73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76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1224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LL NORTE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125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101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73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-24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-28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76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1224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DELGADO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84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87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72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3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-15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976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1224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MORAZAN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77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81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66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4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-15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976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1224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SAN VICENTE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129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106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64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-23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-42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76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1224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CHALATENANGO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64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76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12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-16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976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1224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CABAÑAS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114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86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57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-28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-29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976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1224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SS SUR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54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47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48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-7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1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008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00520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TOTAL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1224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3683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3,413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2,682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-270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-731</a:t>
                      </a:r>
                      <a:endParaRPr lang="es-ES" sz="1200" b="0" strike="noStrike" spc="-1">
                        <a:latin typeface="Arial"/>
                      </a:endParaRPr>
                    </a:p>
                  </a:txBody>
                  <a:tcPr marL="9000" marR="90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</a:tbl>
          </a:graphicData>
        </a:graphic>
      </p:graphicFrame>
      <p:graphicFrame>
        <p:nvGraphicFramePr>
          <p:cNvPr id="86" name="Tabla 3"/>
          <p:cNvGraphicFramePr/>
          <p:nvPr/>
        </p:nvGraphicFramePr>
        <p:xfrm>
          <a:off x="6866280" y="2025000"/>
          <a:ext cx="4937400" cy="2829240"/>
        </p:xfrm>
        <a:graphic>
          <a:graphicData uri="http://schemas.openxmlformats.org/drawingml/2006/table">
            <a:tbl>
              <a:tblPr/>
              <a:tblGrid>
                <a:gridCol w="1121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46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9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50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244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426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47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TIPO DE ARMA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2018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2019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2020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DIF 2018-2019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DIF 2019-2020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1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PISTOLA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1684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1,608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1,233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-76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-375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1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REVOLVER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832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735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579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-97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-156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1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ESCOPETA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424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403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402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-21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-1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1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FUSIL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540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508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321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-32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-187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1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GRANADA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36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49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-20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13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008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7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AMETRALLADORA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53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52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-1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-2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1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ARTESANAL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67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47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34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-20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-13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1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CARABINA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-3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-10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26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TOTAL 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3683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3,413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2,682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-270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s-SV" sz="11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-731</a:t>
                      </a:r>
                      <a:endParaRPr lang="es-ES" sz="1100" b="0" strike="noStrike" spc="-1">
                        <a:latin typeface="Arial"/>
                      </a:endParaRPr>
                    </a:p>
                  </a:txBody>
                  <a:tcPr marL="9360" marR="9360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87" name="PlaceHolder 1"/>
          <p:cNvSpPr>
            <a:spLocks noGrp="1"/>
          </p:cNvSpPr>
          <p:nvPr>
            <p:ph type="dt"/>
          </p:nvPr>
        </p:nvSpPr>
        <p:spPr>
          <a:xfrm>
            <a:off x="280440" y="6483240"/>
            <a:ext cx="9734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fld id="{EBC24F38-ABA8-4ED6-B74F-0BAC4D4ECF83}" type="datetime1">
              <a:rPr lang="es-SV" sz="1200" b="0" strike="noStrike" spc="-1">
                <a:solidFill>
                  <a:srgbClr val="8B8B8B"/>
                </a:solidFill>
                <a:latin typeface="Calibri"/>
              </a:rPr>
              <a:t>26/7/2022</a:t>
            </a:fld>
            <a:endParaRPr lang="es-ES" sz="1200" b="0" strike="noStrike" spc="-1">
              <a:latin typeface="Times New Roman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ldNum"/>
          </p:nvPr>
        </p:nvSpPr>
        <p:spPr>
          <a:xfrm>
            <a:off x="11180520" y="6483240"/>
            <a:ext cx="2642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s-SV" sz="1200" b="0" strike="noStrike" spc="-1">
                <a:solidFill>
                  <a:srgbClr val="8B8B8B"/>
                </a:solidFill>
                <a:latin typeface="Calibri"/>
              </a:rPr>
              <a:t>8</a:t>
            </a:r>
            <a:endParaRPr lang="es-ES" sz="1200" b="0" strike="noStrike" spc="-1">
              <a:latin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312</Words>
  <Application>Microsoft Office PowerPoint</Application>
  <PresentationFormat>Widescreen</PresentationFormat>
  <Paragraphs>218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Calibri</vt:lpstr>
      <vt:lpstr>Calibri Light</vt:lpstr>
      <vt:lpstr>Symbol</vt:lpstr>
      <vt:lpstr>Times New Roman</vt:lpstr>
      <vt:lpstr>Wingdings</vt:lpstr>
      <vt:lpstr>Office Theme</vt:lpstr>
      <vt:lpstr>Office Theme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Propuesta de Presupuesto 2020</dc:title>
  <dc:subject/>
  <dc:creator>Luis Flores</dc:creator>
  <dc:description/>
  <cp:lastModifiedBy>Chris Dalby</cp:lastModifiedBy>
  <cp:revision>549</cp:revision>
  <cp:lastPrinted>2020-02-12T16:19:37Z</cp:lastPrinted>
  <dcterms:created xsi:type="dcterms:W3CDTF">2019-09-18T19:59:04Z</dcterms:created>
  <dcterms:modified xsi:type="dcterms:W3CDTF">2022-07-26T16:11:57Z</dcterms:modified>
  <dc:language>es-ES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Panorámica</vt:lpwstr>
  </property>
  <property fmtid="{D5CDD505-2E9C-101B-9397-08002B2CF9AE}" pid="3" name="Slides">
    <vt:i4>11</vt:i4>
  </property>
</Properties>
</file>